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71" r:id="rId3"/>
    <p:sldId id="269" r:id="rId4"/>
    <p:sldId id="272" r:id="rId5"/>
    <p:sldId id="263" r:id="rId6"/>
    <p:sldId id="274" r:id="rId7"/>
    <p:sldId id="275" r:id="rId8"/>
    <p:sldId id="264" r:id="rId9"/>
    <p:sldId id="266" r:id="rId10"/>
    <p:sldId id="273" r:id="rId11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E7FF"/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86" autoAdjust="0"/>
    <p:restoredTop sz="94660"/>
  </p:normalViewPr>
  <p:slideViewPr>
    <p:cSldViewPr snapToGrid="0">
      <p:cViewPr>
        <p:scale>
          <a:sx n="90" d="100"/>
          <a:sy n="90" d="100"/>
        </p:scale>
        <p:origin x="252" y="-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3606-D842-4BFC-B2CE-0559104D7D54}" type="datetimeFigureOut">
              <a:rPr lang="en-AU" smtClean="0"/>
              <a:t>26/09/2023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AD56-8D6F-4C11-A7A6-02AA1E988D7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299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9410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14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2006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6225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2725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3402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68044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176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1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DAE-CDF1-4778-AA1E-DA2FD3F10BBC}" type="datetime1">
              <a:rPr lang="en-AU" smtClean="0"/>
              <a:t>26/09/2023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8553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BF5C-D7F3-44D3-AFFE-42669BDB50FA}" type="datetime1">
              <a:rPr lang="en-AU" smtClean="0"/>
              <a:t>26/09/2023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30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CCE6-C091-4F3C-97DF-9045C3E1C7BB}" type="datetime1">
              <a:rPr lang="en-AU" smtClean="0"/>
              <a:t>26/09/2023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92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4AE-7594-491C-AD30-0988051527D1}" type="datetime1">
              <a:rPr lang="en-AU" smtClean="0"/>
              <a:t>26/09/2023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4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EA11-1E98-49CA-96D5-627DB67B3B52}" type="datetime1">
              <a:rPr lang="en-AU" smtClean="0"/>
              <a:t>26/09/2023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32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08EF-B16A-4F9B-B5E8-20A8C0CE0217}" type="datetime1">
              <a:rPr lang="en-AU" smtClean="0"/>
              <a:t>26/09/2023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197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68F4-79D4-464B-9B2A-7A8ABED3605F}" type="datetime1">
              <a:rPr lang="en-AU" smtClean="0"/>
              <a:t>26/09/2023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854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2668-FDF3-4206-A3B0-4E7909F8C96B}" type="datetime1">
              <a:rPr lang="en-AU" smtClean="0"/>
              <a:t>26/09/2023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5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F235-ED69-482B-BF73-41181159C8C9}" type="datetime1">
              <a:rPr lang="en-AU" smtClean="0"/>
              <a:t>26/09/2023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83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198C-7034-410C-A022-7AB92A01219A}" type="datetime1">
              <a:rPr lang="en-AU" smtClean="0"/>
              <a:t>26/09/2023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030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7656-E00F-4E49-8752-58986387913B}" type="datetime1">
              <a:rPr lang="en-AU" smtClean="0"/>
              <a:t>26/09/2023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D7621-0782-44FA-A141-1F62C0C35485}" type="datetime1">
              <a:rPr lang="en-AU" smtClean="0"/>
              <a:t>26/09/2023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02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3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3.e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7.png"/><Relationship Id="rId7" Type="http://schemas.openxmlformats.org/officeDocument/2006/relationships/hyperlink" Target="http://www.wisethingz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bappa_wt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www.youtube.com/c/wisethingz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  <a:alpha val="80000"/>
              </a:schemeClr>
            </a:gs>
            <a:gs pos="100000">
              <a:srgbClr val="FFFFFF">
                <a:alpha val="25000"/>
              </a:srgbClr>
            </a:gs>
            <a:gs pos="75000">
              <a:srgbClr val="FFFFFF">
                <a:alpha val="65000"/>
              </a:srgbClr>
            </a:gs>
            <a:gs pos="53000">
              <a:schemeClr val="bg1">
                <a:alpha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31" y="-1165"/>
            <a:ext cx="9913731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37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60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1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03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451" y="-1163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0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1039" y="1134970"/>
            <a:ext cx="1707266" cy="110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2815" y="3269239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2725" y="4397827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0" y="5480592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0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8962" y="735868"/>
            <a:ext cx="4879109" cy="1130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&amp; Data Science</a:t>
            </a:r>
          </a:p>
        </p:txBody>
      </p:sp>
      <p:sp>
        <p:nvSpPr>
          <p:cNvPr id="6" name="32-Point Star 5"/>
          <p:cNvSpPr/>
          <p:nvPr/>
        </p:nvSpPr>
        <p:spPr>
          <a:xfrm>
            <a:off x="4765104" y="338284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Freeform 43"/>
          <p:cNvSpPr/>
          <p:nvPr/>
        </p:nvSpPr>
        <p:spPr>
          <a:xfrm>
            <a:off x="3394678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0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A10CC9-C7B2-F21C-90A1-ECA9BE19F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481797" y="164813"/>
            <a:ext cx="694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rgbClr val="FF0000"/>
                </a:solidFill>
                <a:latin typeface="Oxygen" panose="02000503000000000000" pitchFamily="2" charset="0"/>
              </a:rPr>
              <a:t>Free Internship &amp; Job Experience</a:t>
            </a: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53989" y="5591957"/>
            <a:ext cx="55650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b="1" cap="small" dirty="0">
                <a:solidFill>
                  <a:srgbClr val="FF8C52"/>
                </a:solidFill>
                <a:latin typeface="Oxygen" panose="02000503000000000000" pitchFamily="2" charset="0"/>
              </a:rPr>
              <a:t>Thank You!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C084B0-F9F9-6348-20B3-EEC7D1C115DA}"/>
              </a:ext>
            </a:extLst>
          </p:cNvPr>
          <p:cNvSpPr/>
          <p:nvPr/>
        </p:nvSpPr>
        <p:spPr>
          <a:xfrm>
            <a:off x="5350411" y="1558951"/>
            <a:ext cx="3322321" cy="17610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Live Project Training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Business Analysis &amp; Design Thinking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Agile Project Management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&amp; Software Development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Quality Assurance and Automation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DevOps Pipeline &amp; Production &amp; Deployment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Interview Prep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Corporate Communications &amp; Grooming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630A76-850D-FDED-2711-E4F1A5FE59FC}"/>
              </a:ext>
            </a:extLst>
          </p:cNvPr>
          <p:cNvSpPr/>
          <p:nvPr/>
        </p:nvSpPr>
        <p:spPr>
          <a:xfrm>
            <a:off x="450273" y="4094601"/>
            <a:ext cx="90054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Duration: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12 months (20 Hours per week)</a:t>
            </a: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Fees:                                                          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Upon successful completion of prerequisite courses.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** Limited time offer.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F37B7-FF52-BD87-5243-E2C48019D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28" y="1066654"/>
            <a:ext cx="2827672" cy="28276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D9CA93-FEDF-A08C-4797-9AC36E7AFBA1}"/>
              </a:ext>
            </a:extLst>
          </p:cNvPr>
          <p:cNvSpPr/>
          <p:nvPr/>
        </p:nvSpPr>
        <p:spPr>
          <a:xfrm>
            <a:off x="1609827" y="1066654"/>
            <a:ext cx="2827673" cy="291046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Star: 32 Points 2">
            <a:extLst>
              <a:ext uri="{FF2B5EF4-FFF2-40B4-BE49-F238E27FC236}">
                <a16:creationId xmlns:a16="http://schemas.microsoft.com/office/drawing/2014/main" id="{A1CEB744-544B-7118-80D5-106E711B2345}"/>
              </a:ext>
            </a:extLst>
          </p:cNvPr>
          <p:cNvSpPr/>
          <p:nvPr/>
        </p:nvSpPr>
        <p:spPr>
          <a:xfrm rot="21363470">
            <a:off x="1424872" y="4390562"/>
            <a:ext cx="2777320" cy="1729344"/>
          </a:xfrm>
          <a:prstGeom prst="star32">
            <a:avLst/>
          </a:prstGeom>
          <a:solidFill>
            <a:srgbClr val="A3E7FF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₹54,000 </a:t>
            </a:r>
            <a:r>
              <a:rPr lang="en-US" b="1" cap="small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₹0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100%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b="1" cap="small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Scholarship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325AA-A6D9-75BB-6D2F-662BF455E7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E3700F-2C23-0551-AC56-7A49B9B1CE9B}"/>
              </a:ext>
            </a:extLst>
          </p:cNvPr>
          <p:cNvCxnSpPr>
            <a:cxnSpLocks/>
          </p:cNvCxnSpPr>
          <p:nvPr/>
        </p:nvCxnSpPr>
        <p:spPr>
          <a:xfrm rot="21363470">
            <a:off x="2320275" y="4932991"/>
            <a:ext cx="6493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106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" y="304794"/>
            <a:ext cx="990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is Not Rocket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146" y="1545503"/>
            <a:ext cx="5997879" cy="3410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mentors will help you: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AI, Analytics &amp; Data Visualization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Vision, LLM, GAN, NLP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project-based mentoring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internship &amp; job experience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06" y="2025380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9409" y="2025380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DA9C9-6CBC-D379-7063-E00A790DBA02}"/>
              </a:ext>
            </a:extLst>
          </p:cNvPr>
          <p:cNvSpPr txBox="1"/>
          <p:nvPr/>
        </p:nvSpPr>
        <p:spPr>
          <a:xfrm>
            <a:off x="429409" y="5656831"/>
            <a:ext cx="9047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won’t replace humans. But those with AI will replace those without AI.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368F5-6B48-79E8-DAB8-EFD435A16E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3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F011EF-041A-8C11-D815-DFAC04F5B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2" y="1829347"/>
            <a:ext cx="3199306" cy="319930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5752" y="1785666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20324" y="1318378"/>
            <a:ext cx="5047502" cy="2188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Professionals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Scientists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NLP, CV, LLM, GAN Specialists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Specialists &amp; Robotics Engineers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1231739" y="334674"/>
            <a:ext cx="744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Job Opportunities in AI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A70E0-2CCA-D4EF-CE55-AFA03037D0D7}"/>
              </a:ext>
            </a:extLst>
          </p:cNvPr>
          <p:cNvSpPr/>
          <p:nvPr/>
        </p:nvSpPr>
        <p:spPr>
          <a:xfrm>
            <a:off x="4220324" y="3472495"/>
            <a:ext cx="5642762" cy="2188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Salary Band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paid professionals in India &amp; abroad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Fastest growing careers, globally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vacancy rates in job 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D8968-4FD2-ACF5-2EEB-BBEF842A17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2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01274" y="2256128"/>
            <a:ext cx="5704726" cy="1881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Civil, Mechanical, Chemical &amp; all Engineers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Doctors, Teachers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Scientists &amp; Researchers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Strategists, Bankers &amp; Lawyers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1231739" y="292837"/>
            <a:ext cx="744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Supports All Aspects of Life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ED8C9-A4B5-98C3-6627-1DAE18613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24" y="1725941"/>
            <a:ext cx="3297898" cy="32605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63D3BD-D90C-7A05-375A-B066723859BC}"/>
              </a:ext>
            </a:extLst>
          </p:cNvPr>
          <p:cNvSpPr/>
          <p:nvPr/>
        </p:nvSpPr>
        <p:spPr>
          <a:xfrm>
            <a:off x="1203174" y="5351566"/>
            <a:ext cx="8274620" cy="611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   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7D4117-898F-1AAC-7DFF-D710FFB25C62}"/>
              </a:ext>
            </a:extLst>
          </p:cNvPr>
          <p:cNvSpPr/>
          <p:nvPr/>
        </p:nvSpPr>
        <p:spPr>
          <a:xfrm>
            <a:off x="418924" y="1725940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914A14-BD15-45D1-D990-BDEAC0EE0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55787" y="5310984"/>
            <a:ext cx="880388" cy="8424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45E35-C575-E1CD-0447-AC7F08263C70}"/>
              </a:ext>
            </a:extLst>
          </p:cNvPr>
          <p:cNvSpPr/>
          <p:nvPr/>
        </p:nvSpPr>
        <p:spPr>
          <a:xfrm>
            <a:off x="355787" y="5311626"/>
            <a:ext cx="885716" cy="841836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CF469-FFFC-6457-B4BD-C3ECC56AE7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14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0114C2-452F-01BC-8854-AB4EBC9DB619}"/>
              </a:ext>
            </a:extLst>
          </p:cNvPr>
          <p:cNvSpPr/>
          <p:nvPr/>
        </p:nvSpPr>
        <p:spPr>
          <a:xfrm>
            <a:off x="3989981" y="3118589"/>
            <a:ext cx="2194560" cy="2194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264539" y="117986"/>
            <a:ext cx="5565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IoT Courses Offered</a:t>
            </a:r>
            <a:endParaRPr lang="en-US" sz="24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B418AF-E7F5-660B-3809-62764C7D4786}"/>
              </a:ext>
            </a:extLst>
          </p:cNvPr>
          <p:cNvSpPr/>
          <p:nvPr/>
        </p:nvSpPr>
        <p:spPr>
          <a:xfrm>
            <a:off x="1071012" y="2026792"/>
            <a:ext cx="2493818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Basics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Chat GPT &amp; Other AI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LLM &amp; GAN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Ethical Considerations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Project Mgmt. &amp; Structuring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Advanced Excel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792D56-46F7-6C62-6859-05562C0DAB8B}"/>
              </a:ext>
            </a:extLst>
          </p:cNvPr>
          <p:cNvSpPr/>
          <p:nvPr/>
        </p:nvSpPr>
        <p:spPr>
          <a:xfrm>
            <a:off x="5782744" y="2011533"/>
            <a:ext cx="3937296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Data Science &amp; Machine Learning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Python for AI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Data Analytics &amp; Visualization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Maths for AI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Data Science Fundamentals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28E2AE-223E-7BE7-09B7-62E3D0A07B80}"/>
              </a:ext>
            </a:extLst>
          </p:cNvPr>
          <p:cNvSpPr/>
          <p:nvPr/>
        </p:nvSpPr>
        <p:spPr>
          <a:xfrm>
            <a:off x="1206185" y="4652522"/>
            <a:ext cx="2493818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Machine Learning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Neural Network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Deep Learning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Optimizing  &amp; Tuning Network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Structuring ML Projects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43834F-C911-C80C-BCAD-9DC2FF88A875}"/>
              </a:ext>
            </a:extLst>
          </p:cNvPr>
          <p:cNvSpPr/>
          <p:nvPr/>
        </p:nvSpPr>
        <p:spPr>
          <a:xfrm>
            <a:off x="1383856" y="919118"/>
            <a:ext cx="7381117" cy="10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Duration per course: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3 months (2 classes of 2 hours per week) </a:t>
            </a: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algn="ctr">
              <a:lnSpc>
                <a:spcPct val="2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Fees per course:                                               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 G.S.T.      ** Limited time offer.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032" name="Picture 8" descr="What is the AI brain drain? - TechTalks">
            <a:extLst>
              <a:ext uri="{FF2B5EF4-FFF2-40B4-BE49-F238E27FC236}">
                <a16:creationId xmlns:a16="http://schemas.microsoft.com/office/drawing/2014/main" id="{FBC87834-3635-7149-BC5C-9AB90F8A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981" y="3616969"/>
            <a:ext cx="2155835" cy="119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696178-DDE8-ACAA-4897-5236AB382651}"/>
              </a:ext>
            </a:extLst>
          </p:cNvPr>
          <p:cNvSpPr/>
          <p:nvPr/>
        </p:nvSpPr>
        <p:spPr>
          <a:xfrm>
            <a:off x="3989979" y="3090452"/>
            <a:ext cx="2194561" cy="227847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C7D2737-763F-F71C-B3E5-F8F0E3890D38}"/>
              </a:ext>
            </a:extLst>
          </p:cNvPr>
          <p:cNvSpPr/>
          <p:nvPr/>
        </p:nvSpPr>
        <p:spPr>
          <a:xfrm>
            <a:off x="6504483" y="4702080"/>
            <a:ext cx="2493818" cy="14134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NLP Engineer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NLP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GAN &amp; LLM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Tensor Flow &amp; Keras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3" name="Star: 32 Points 2">
            <a:extLst>
              <a:ext uri="{FF2B5EF4-FFF2-40B4-BE49-F238E27FC236}">
                <a16:creationId xmlns:a16="http://schemas.microsoft.com/office/drawing/2014/main" id="{8B25F4F8-9DCA-7BCC-A380-4D7089BBE113}"/>
              </a:ext>
            </a:extLst>
          </p:cNvPr>
          <p:cNvSpPr/>
          <p:nvPr/>
        </p:nvSpPr>
        <p:spPr>
          <a:xfrm rot="21330240">
            <a:off x="3653921" y="1247674"/>
            <a:ext cx="2257866" cy="1314449"/>
          </a:xfrm>
          <a:prstGeom prst="star32">
            <a:avLst/>
          </a:prstGeom>
          <a:solidFill>
            <a:srgbClr val="FFFF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₹18,000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₹9,000 </a:t>
            </a:r>
            <a:r>
              <a:rPr lang="en-US" sz="1400" b="1" cap="small" dirty="0">
                <a:solidFill>
                  <a:srgbClr val="FF0000"/>
                </a:solidFill>
                <a:latin typeface="Oxygen" panose="02000503000000000000" pitchFamily="2" charset="0"/>
              </a:rPr>
              <a:t>50% Off</a:t>
            </a:r>
            <a:endParaRPr lang="en-US" b="1" cap="small" dirty="0">
              <a:solidFill>
                <a:srgbClr val="FF0000"/>
              </a:solidFill>
              <a:latin typeface="Oxygen" panose="02000503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A479CD-E445-98F9-E906-849653D08F26}"/>
              </a:ext>
            </a:extLst>
          </p:cNvPr>
          <p:cNvCxnSpPr>
            <a:cxnSpLocks/>
          </p:cNvCxnSpPr>
          <p:nvPr/>
        </p:nvCxnSpPr>
        <p:spPr>
          <a:xfrm rot="21330240">
            <a:off x="4458175" y="1622026"/>
            <a:ext cx="64935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49DF532-DB65-A7C3-3874-6B0D1B6503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88898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3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F5E1A54-58D3-5068-67DA-B6E9D7C4F8DD}"/>
              </a:ext>
            </a:extLst>
          </p:cNvPr>
          <p:cNvSpPr/>
          <p:nvPr/>
        </p:nvSpPr>
        <p:spPr>
          <a:xfrm>
            <a:off x="3885661" y="2505851"/>
            <a:ext cx="2103120" cy="2103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F2EBE9-3A7D-B2F0-A035-277D4019B198}"/>
              </a:ext>
            </a:extLst>
          </p:cNvPr>
          <p:cNvSpPr/>
          <p:nvPr/>
        </p:nvSpPr>
        <p:spPr>
          <a:xfrm>
            <a:off x="337198" y="2707273"/>
            <a:ext cx="3017520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Medical Engineering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for Medical Diagnosis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for Medical Prognosis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for Medical Treatment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DCD47C-624E-F14C-9537-0DAC33233023}"/>
              </a:ext>
            </a:extLst>
          </p:cNvPr>
          <p:cNvSpPr/>
          <p:nvPr/>
        </p:nvSpPr>
        <p:spPr>
          <a:xfrm>
            <a:off x="1616427" y="4788234"/>
            <a:ext cx="3017520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Senior Developer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Git Hub &amp; Jira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Business Intelligence &amp; DevOps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Optimizing Neural Networks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Structuring ML Projects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ML Ops &amp; AWS AI/ML Services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Interview Prep &amp; Project Work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B80D29-D4AE-24AE-7A86-384DF1158807}"/>
              </a:ext>
            </a:extLst>
          </p:cNvPr>
          <p:cNvSpPr/>
          <p:nvPr/>
        </p:nvSpPr>
        <p:spPr>
          <a:xfrm>
            <a:off x="5272054" y="4788234"/>
            <a:ext cx="3017520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IoT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Arduino, Raspberry Pi etc.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Sensor &amp; network design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Data &amp; knowledge management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Understanding IoT architecture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IoT security &amp; Industry 4.0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7BAF-802D-4DB3-6BED-760840436C37}"/>
              </a:ext>
            </a:extLst>
          </p:cNvPr>
          <p:cNvSpPr txBox="1"/>
          <p:nvPr/>
        </p:nvSpPr>
        <p:spPr>
          <a:xfrm>
            <a:off x="2139743" y="69969"/>
            <a:ext cx="5565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IoT Courses Offered</a:t>
            </a:r>
            <a:endParaRPr lang="en-US" sz="24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B46874-248C-FED5-51B5-A38EEA2A73A3}"/>
              </a:ext>
            </a:extLst>
          </p:cNvPr>
          <p:cNvSpPr/>
          <p:nvPr/>
        </p:nvSpPr>
        <p:spPr>
          <a:xfrm>
            <a:off x="3444240" y="882848"/>
            <a:ext cx="3017520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Computer Vision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CNN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Sequence Models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Open CV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Tensor Flow &amp; Keras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6C0350-99BC-CC90-7FA3-5D14CF946754}"/>
              </a:ext>
            </a:extLst>
          </p:cNvPr>
          <p:cNvSpPr/>
          <p:nvPr/>
        </p:nvSpPr>
        <p:spPr>
          <a:xfrm>
            <a:off x="6551282" y="2707273"/>
            <a:ext cx="3017520" cy="1463040"/>
          </a:xfrm>
          <a:prstGeom prst="roundRect">
            <a:avLst>
              <a:gd name="adj" fmla="val 16394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Audio DSP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DSP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Tensor Flow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Keras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E808A1-CDB7-EEA0-A024-7341DC700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512" y="2646923"/>
            <a:ext cx="1820975" cy="18209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D7DCF0D-A5FD-71D6-31FB-F979CF5EF114}"/>
              </a:ext>
            </a:extLst>
          </p:cNvPr>
          <p:cNvSpPr/>
          <p:nvPr/>
        </p:nvSpPr>
        <p:spPr>
          <a:xfrm>
            <a:off x="3855718" y="2475906"/>
            <a:ext cx="2133063" cy="217346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93069-BCE6-237A-262D-1DAB435548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03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7BAF-802D-4DB3-6BED-760840436C37}"/>
              </a:ext>
            </a:extLst>
          </p:cNvPr>
          <p:cNvSpPr txBox="1"/>
          <p:nvPr/>
        </p:nvSpPr>
        <p:spPr>
          <a:xfrm>
            <a:off x="337198" y="69969"/>
            <a:ext cx="9130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Full Stack IT Courses</a:t>
            </a:r>
            <a:endParaRPr lang="en-US" sz="24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93069-BCE6-237A-262D-1DAB435548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AFEDD98-40E2-3E46-8B5F-2B8F25B03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49473"/>
              </p:ext>
            </p:extLst>
          </p:nvPr>
        </p:nvGraphicFramePr>
        <p:xfrm>
          <a:off x="835172" y="1234440"/>
          <a:ext cx="4798939" cy="4389120"/>
        </p:xfrm>
        <a:graphic>
          <a:graphicData uri="http://schemas.openxmlformats.org/drawingml/2006/table">
            <a:tbl>
              <a:tblPr/>
              <a:tblGrid>
                <a:gridCol w="4798939">
                  <a:extLst>
                    <a:ext uri="{9D8B030D-6E8A-4147-A177-3AD203B41FA5}">
                      <a16:colId xmlns:a16="http://schemas.microsoft.com/office/drawing/2014/main" val="661031423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Advanced Java, Spring Boot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30274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.NET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4515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Databases - SQL &amp; NoSQL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081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Cloud Computing - AWS &amp; GCP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676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PHP, WordPress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23505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Linux, Shell Script &amp; Networking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5682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DevOps – Jenkins, Docker &amp; Kubernetes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26301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Cyber security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62804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Automation Testing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7737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Project Management - Agile Scrum, BA &amp; QA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0489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HTML, CSS, JavaScript, ReactJS, Material UI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8244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React Native &amp; Mobile App Dev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246290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471C10D8-1349-4CB9-3D37-A764EDD15E52}"/>
              </a:ext>
            </a:extLst>
          </p:cNvPr>
          <p:cNvSpPr/>
          <p:nvPr/>
        </p:nvSpPr>
        <p:spPr>
          <a:xfrm>
            <a:off x="5846033" y="1339447"/>
            <a:ext cx="3927232" cy="2966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Duration per course: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3 months (2 classes of 2 hours per week) </a:t>
            </a:r>
          </a:p>
          <a:p>
            <a:pPr>
              <a:lnSpc>
                <a:spcPct val="30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Fees per course: </a:t>
            </a:r>
          </a:p>
          <a:p>
            <a:pPr>
              <a:lnSpc>
                <a:spcPct val="250000"/>
              </a:lnSpc>
            </a:pP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>
              <a:lnSpc>
                <a:spcPct val="2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                                                                + G.S.T.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>
              <a:lnSpc>
                <a:spcPct val="2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** Limited time offer.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21" name="Star: 32 Points 20">
            <a:extLst>
              <a:ext uri="{FF2B5EF4-FFF2-40B4-BE49-F238E27FC236}">
                <a16:creationId xmlns:a16="http://schemas.microsoft.com/office/drawing/2014/main" id="{084EB94C-F4F0-1C9E-13B5-8C0E4F437AF6}"/>
              </a:ext>
            </a:extLst>
          </p:cNvPr>
          <p:cNvSpPr/>
          <p:nvPr/>
        </p:nvSpPr>
        <p:spPr>
          <a:xfrm rot="21330240">
            <a:off x="6640723" y="2424384"/>
            <a:ext cx="2483653" cy="1445894"/>
          </a:xfrm>
          <a:prstGeom prst="star32">
            <a:avLst/>
          </a:prstGeom>
          <a:solidFill>
            <a:srgbClr val="FFFF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₹12,000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₹6,000 </a:t>
            </a:r>
            <a:r>
              <a:rPr lang="en-US" sz="1400" b="1" cap="small" dirty="0">
                <a:solidFill>
                  <a:srgbClr val="FF0000"/>
                </a:solidFill>
                <a:latin typeface="Oxygen" panose="02000503000000000000" pitchFamily="2" charset="0"/>
              </a:rPr>
              <a:t>50% Off</a:t>
            </a:r>
            <a:endParaRPr lang="en-US" b="1" cap="small" dirty="0">
              <a:solidFill>
                <a:srgbClr val="FF0000"/>
              </a:solidFill>
              <a:latin typeface="Oxygen" panose="02000503000000000000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E58D0C-546B-246C-A134-BFA9B43705C6}"/>
              </a:ext>
            </a:extLst>
          </p:cNvPr>
          <p:cNvCxnSpPr>
            <a:cxnSpLocks/>
          </p:cNvCxnSpPr>
          <p:nvPr/>
        </p:nvCxnSpPr>
        <p:spPr>
          <a:xfrm rot="21330240">
            <a:off x="7543802" y="2864459"/>
            <a:ext cx="64935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317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90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CEO &amp; AI Department Head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21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6505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6035040" imgH="4663156" progId="Acrobat.Document.DC">
                  <p:embed/>
                </p:oleObj>
              </mc:Choice>
              <mc:Fallback>
                <p:oleObj name="Acrobat Document" r:id="rId5" imgW="6035040" imgH="4663156" progId="Acrobat.Document.DC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6505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075541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7" imgW="6035040" imgH="4663156" progId="Acrobat.Document.DC">
                  <p:embed/>
                </p:oleObj>
              </mc:Choice>
              <mc:Fallback>
                <p:oleObj name="Acrobat Document" r:id="rId7" imgW="6035040" imgH="4663156" progId="Acrobat.Document.DC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5541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473304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9" imgW="6035040" imgH="4663156" progId="Acrobat.Document.DC">
                  <p:embed/>
                </p:oleObj>
              </mc:Choice>
              <mc:Fallback>
                <p:oleObj name="Acrobat Document" r:id="rId9" imgW="6035040" imgH="4663156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73304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884410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1" imgW="6035040" imgH="4663156" progId="Acrobat.Document.DC">
                  <p:embed/>
                </p:oleObj>
              </mc:Choice>
              <mc:Fallback>
                <p:oleObj name="Acrobat Document" r:id="rId11" imgW="6035040" imgH="4663156" progId="Acrobat.Document.DC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84410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292348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3" imgW="6035040" imgH="4663156" progId="Acrobat.Document.DC">
                  <p:embed/>
                </p:oleObj>
              </mc:Choice>
              <mc:Fallback>
                <p:oleObj name="Acrobat Document" r:id="rId13" imgW="6035040" imgH="4663156" progId="Acrobat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92348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710554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5" imgW="6035040" imgH="4663156" progId="Acrobat.Document.DC">
                  <p:embed/>
                </p:oleObj>
              </mc:Choice>
              <mc:Fallback>
                <p:oleObj name="Acrobat Document" r:id="rId15" imgW="6035040" imgH="4663156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710554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0" y="823381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1004103" y="2877674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 lvl="0">
              <a:spcAft>
                <a:spcPts val="600"/>
              </a:spcAft>
            </a:pP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 lvl="0">
              <a:spcAft>
                <a:spcPts val="600"/>
              </a:spcAft>
            </a:pPr>
            <a:r>
              <a:rPr lang="en-AU" sz="105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9525" y="823381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                             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06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88" y="3981146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09763" y="-5345"/>
            <a:ext cx="715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Robotics &amp; IoT Department Head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050" u="sng" dirty="0">
                <a:latin typeface="Oxygen" panose="02000503000000000000" pitchFamily="2" charset="0"/>
                <a:hlinkClick r:id="rId5"/>
              </a:rPr>
              <a:t>https://www.youtube.com/c/wisethingz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6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1" y="910147"/>
            <a:ext cx="572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S.M.E. in the fields of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17" name="Picture 1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0" y="795753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0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3447" y="3994474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954" y="3867873"/>
            <a:ext cx="2298493" cy="255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291" y="3903954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014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5986</TotalTime>
  <Words>937</Words>
  <Application>Microsoft Office PowerPoint</Application>
  <PresentationFormat>A4 Paper (210x297 mm)</PresentationFormat>
  <Paragraphs>185</Paragraphs>
  <Slides>10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Anirban Chakrabarty</cp:lastModifiedBy>
  <cp:revision>316</cp:revision>
  <dcterms:created xsi:type="dcterms:W3CDTF">2023-06-17T16:41:07Z</dcterms:created>
  <dcterms:modified xsi:type="dcterms:W3CDTF">2023-09-26T06:23:06Z</dcterms:modified>
</cp:coreProperties>
</file>